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98" r:id="rId3"/>
    <p:sldId id="258" r:id="rId4"/>
    <p:sldId id="299" r:id="rId5"/>
    <p:sldId id="300" r:id="rId6"/>
    <p:sldId id="301" r:id="rId7"/>
    <p:sldId id="306" r:id="rId8"/>
    <p:sldId id="303" r:id="rId9"/>
    <p:sldId id="304" r:id="rId10"/>
    <p:sldId id="30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969"/>
    <a:srgbClr val="FEC630"/>
    <a:srgbClr val="52CBBE"/>
    <a:srgbClr val="5D7373"/>
    <a:srgbClr val="92D050"/>
    <a:srgbClr val="00A0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09" autoAdjust="0"/>
    <p:restoredTop sz="94660"/>
  </p:normalViewPr>
  <p:slideViewPr>
    <p:cSldViewPr snapToGrid="0">
      <p:cViewPr varScale="1">
        <p:scale>
          <a:sx n="68" d="100"/>
          <a:sy n="68" d="100"/>
        </p:scale>
        <p:origin x="7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3A02E3-EB25-47A4-BDFB-9ADAE64D2049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12132-F5D2-48EB-BE43-B373877B4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635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WBAN-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Weather-Bureau-Army-Navy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BigQuery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query for each year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12132-F5D2-48EB-BE43-B373877B449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511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was fairly clean since it was all from a similar 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12132-F5D2-48EB-BE43-B373877B449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81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B212C-DD62-4D8F-9A79-05BDBE7D0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2C7BEF-5CB7-4AC8-955A-9681501934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91E98-A4ED-49DE-B4DE-BC8ABB021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6404D-1D15-473F-AE89-D2E8C289A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24E9D-6B93-4A4A-B943-CB30BAC33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92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B3B15-5FEA-481D-AB29-34361FE5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BCA524-F53F-4D72-B8B9-F991BB23A1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F0623-9E4A-4D9D-8CFD-0C8AA850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B9F0BC-6417-4B18-B45F-38E2D2C26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FEFE1-B013-417F-97A1-AE108DDB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207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91C35E-5E85-49BB-838B-815A7A2D0B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547287-80C1-4BB3-9F45-2E612D59FE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FF767-9048-4F2B-ABC5-8BC31FCDB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BDFBD-57C6-4163-B2BA-CA8DC4800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C39FF-A34C-4BC7-ABC6-6EA0A138E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1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DD06D-CCD4-41D3-ADBC-2CCB1ACA8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40DF3-B6D6-49DD-AFE3-083B00CE4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1F65E-42F2-4486-A491-2303A88F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D4E40-BA0A-49FC-BE9D-142546F54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DEC573-0F3C-46D7-B505-A825BA8C9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73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11AF6-6AE1-464C-9ACC-520E9CA3C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F0A8E-5D41-443D-AB14-03397B037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173FF-73F9-4E2B-BA98-28F895BE5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0D0AA-5DAA-4C1C-A891-0D672B9B7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EA599-5BB8-47BE-A4FA-E8187076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587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9EACC-F586-4B71-9DBA-2F9FA9A8F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2694FD-E519-44D0-9CA7-CC493CF4F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4A103-861B-4F66-BC55-9B5CA9A5A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3AFAC-ED14-4B36-B0A1-A76EB8613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090D1-104A-4D83-A674-C87FB31E8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2513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B2FB6-6106-4381-AB50-5C3EA5E58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7BC67-433E-4C7D-96E4-C79D31493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8AA1D6-B87D-4D7A-9891-8F22A9FBF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0751F2-42FE-42B2-BDF0-8D1A0F6DB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6E073B-60FB-4159-BDE6-349BAE968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3A969E-CFE8-4188-AB03-84D1FC327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8013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9060B-E184-46A9-9E85-549825115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A3565-F38C-470F-8858-BC2932031C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F8D1FE-6677-478E-972A-3C76D2C291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75ADF8-BEAA-41C8-B7B6-62A76A0552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19C20D-A0B6-463C-AB5B-8CF48DC276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6EC350-06D7-4D5B-ADD1-E759886A5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75C319-F5F4-4F9C-BF4A-E4092340E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B60A6C-325B-450E-B3E4-FEE524C3C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945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33C49-2D5D-4AAA-9415-29295DEC3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A7011F-A2B8-4787-A2CF-C4729B616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BECE9B-BD8E-4B2D-A85F-1AF626E82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8F625-340F-4A1C-8804-2A57DDD0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5253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7187CD-6924-4648-98E2-1AA591C7B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FB6D58-EC38-4728-9750-151D83B25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B79C38-185D-4709-93AF-CC7868D6C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6995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C9A6C-35A8-4EAA-A03B-BCD63786F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1B9F1-2284-4429-A0B2-863E2BA16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23ABD3-84ED-47DC-B947-C97C8D9CA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E6651-838F-4544-8AF6-F82A3F4C7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FDA38-B546-46DE-B551-F339E789A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ADF0B-1E9D-4695-85B8-3A5FA21DC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71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615FD-3EA4-4ADC-BEA4-19B5EFB1B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226D6-3966-47AB-9C34-EF4A16F10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577BA-5772-4FA0-B6AF-F76D19E7D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2BFE4-2068-4A5F-8E33-5C294AD51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4C015-D4BF-4BA0-9C6C-F7297F11F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080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A009D-DC93-4464-AFCD-BE7AF4D27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A37B77-52CB-4169-B9DA-F3AD398BAB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EDA5E8-F635-4FEC-A094-5D15BC58D8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37647D-2859-40E6-9FC8-302B04E4B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53561A-483E-4306-938A-3DB8FDC7D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B70A6-00BE-471C-92D5-D4FA97CCA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452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6EFEA-C85C-402A-AAD2-6E1A95A48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896273-5916-4543-B811-8928632541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2B23B-9B7E-42AF-BE0C-485DCF5A9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2541D-D626-40F0-90A2-424D812ED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DE98D-8D7F-41BA-B2BF-AFB9891B1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8331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67B28D-3D63-4331-A37C-9184C5AF8F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3DF43F-A066-4EAE-9875-30B6DED8C9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FA52EE-29B0-4FD3-95C3-05BAA1D79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51203-3002-432C-9BBB-25BB9FBEB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163D8-7270-4FE1-A666-9A66A62AF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73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894C-72EA-4792-829A-49C60AD1D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DB15C-A6CA-47AE-A125-4FA5A036A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418FA-B21D-4301-8E30-CA1BBF6F3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0508F-DC2D-4A5E-9379-AF92CA8DF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E5226-EE54-40B0-8DFC-E4F864C1B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856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272A0-52E2-40ED-8D8B-C89D260E8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86C9B-D779-4678-85C0-B49F66914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A58D5F-713E-43F6-8A89-85576C1C4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A656F7-DF6E-4305-8135-F685A9CE2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CA8CDD-282B-4F99-81A9-F39DF68E6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80A23-A526-4F5D-BE0A-A5F642D62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52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C5234-E466-4E32-8BEF-5DC0373B6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0CA8D-1F56-45BA-80C9-94EE441FD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12678F-5FEB-43AC-94D2-1C1C00046B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9BB924-52B0-4524-8D77-1AB87F8899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48638E-44E7-4E81-9B6E-773378AF2C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1061B4-2286-4B18-9C53-B2F7FE802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7ABADD-0D0A-46F9-AF9F-FB4F025DB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CBC89E-4F1F-4B41-96FA-F7B4497E8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2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CF04D-B372-4836-BAC5-7D8503B5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AA5C23-A1D9-4A61-9E4C-83A9A0AB0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9D0DF4-7EA5-4C6D-8F74-ABF3F93C2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E03AC3-639E-4664-BB5D-B3DCA3766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575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B4CC36-095E-493E-8A9E-C3569BE50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B8D1D1-010A-4748-AB5D-ECC689BFF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844240-6C70-4C4C-8F99-816D4319E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777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4FB44-A0F1-427D-848F-D4C3EC60B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A29FF-6774-439F-AD7C-37940DEEC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96056-D7E2-46ED-969D-E038631641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8E85FC-5D18-4CB6-8CA2-247A3E756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5DD33-6D60-488C-9BB1-78DE03566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C10386-A621-433E-AC2A-515DD6A3E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46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99C4A-CC79-4DA4-835C-C33E62E98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8EA5DF-8E2A-4451-B310-C79319EC6D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79749D-D03C-4D0E-BE60-E1EE40AAB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DB556F-0C38-4859-BA38-C8E3D1EED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8C3D4B-1B18-4697-8611-3095E3A1C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3738A4-ABDE-4729-BF41-69DE7E6FF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249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84268A-C7A9-447F-8077-A293A7029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C60F68-69B8-4292-9C65-A61E08FC86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6B41B-E803-4FD4-A847-F522E00A0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7BE9F-8421-42C5-B0FC-6B0947DCD5BC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1FC70-C9F7-4620-99D6-4BEF5588F0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81352-1C06-4515-B6DD-BC341914D7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997CF-2890-4A4B-8014-20C4E593B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66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7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3891A-7720-4214-833C-083C48D3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96A135-50E6-4C37-AE45-46715AC42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37F2B-BDD1-436C-B3D1-5FAA7FB31C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27008-8852-494C-A646-1A9BA51F7802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1AB83-5F9C-4982-BCA4-FB663660AA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2E3BD-39DA-4521-BF6A-097B83CB01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070DB-F519-47BB-BFAA-CF5DB2BD7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80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AFCAE0A-6576-4DFB-AEAF-0BB9A2917087}"/>
              </a:ext>
            </a:extLst>
          </p:cNvPr>
          <p:cNvGrpSpPr/>
          <p:nvPr/>
        </p:nvGrpSpPr>
        <p:grpSpPr>
          <a:xfrm>
            <a:off x="4435513" y="1598308"/>
            <a:ext cx="1743783" cy="1743782"/>
            <a:chOff x="6744538" y="1526596"/>
            <a:chExt cx="1492682" cy="149268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E20CBE0-C1C1-412B-B0AD-0ADA072E8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3720" y="1685778"/>
              <a:ext cx="1174318" cy="1174318"/>
            </a:xfrm>
            <a:prstGeom prst="rect">
              <a:avLst/>
            </a:prstGeom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FA05CEF-0190-40A9-A982-BA93C33B2137}"/>
                </a:ext>
              </a:extLst>
            </p:cNvPr>
            <p:cNvSpPr/>
            <p:nvPr/>
          </p:nvSpPr>
          <p:spPr>
            <a:xfrm>
              <a:off x="6744538" y="1526596"/>
              <a:ext cx="1492682" cy="149268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075ECBC-BF1C-443F-BC41-AF6E3BE18464}"/>
              </a:ext>
            </a:extLst>
          </p:cNvPr>
          <p:cNvGrpSpPr/>
          <p:nvPr/>
        </p:nvGrpSpPr>
        <p:grpSpPr>
          <a:xfrm>
            <a:off x="5597162" y="870858"/>
            <a:ext cx="1743783" cy="1743782"/>
            <a:chOff x="6744538" y="1526596"/>
            <a:chExt cx="1492682" cy="149268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197F631-9139-4780-91D6-B0C5FC1B3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3720" y="1685778"/>
              <a:ext cx="1174318" cy="1174318"/>
            </a:xfrm>
            <a:prstGeom prst="rect">
              <a:avLst/>
            </a:prstGeom>
          </p:spPr>
        </p:pic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9A66CCE-6798-4058-92DF-CFDA85C28919}"/>
                </a:ext>
              </a:extLst>
            </p:cNvPr>
            <p:cNvSpPr/>
            <p:nvPr/>
          </p:nvSpPr>
          <p:spPr>
            <a:xfrm>
              <a:off x="6744538" y="1526596"/>
              <a:ext cx="1492682" cy="149268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7FBD8DD-C56D-41C0-A44E-599286DC4498}"/>
              </a:ext>
            </a:extLst>
          </p:cNvPr>
          <p:cNvSpPr txBox="1"/>
          <p:nvPr/>
        </p:nvSpPr>
        <p:spPr>
          <a:xfrm>
            <a:off x="1837770" y="3141616"/>
            <a:ext cx="92021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Storm Chasers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FDB36E-72C4-42A3-A715-167F230D6D92}"/>
              </a:ext>
            </a:extLst>
          </p:cNvPr>
          <p:cNvSpPr txBox="1"/>
          <p:nvPr/>
        </p:nvSpPr>
        <p:spPr>
          <a:xfrm>
            <a:off x="973122" y="4550533"/>
            <a:ext cx="9815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4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w Cen MT" panose="020B0602020104020603" pitchFamily="34" charset="0"/>
                <a:ea typeface="Tahoma" panose="020B0604030504040204" pitchFamily="34" charset="0"/>
                <a:cs typeface="Tahoma" panose="020B0604030504040204" pitchFamily="34" charset="0"/>
              </a:rPr>
              <a:t>Dan, Suresh, Gabriel, Sasi, Brandon, </a:t>
            </a:r>
            <a:r>
              <a:rPr lang="en-US" sz="44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w Cen MT" panose="020B0602020104020603" pitchFamily="34" charset="0"/>
                <a:ea typeface="Tahoma" panose="020B0604030504040204" pitchFamily="34" charset="0"/>
                <a:cs typeface="Tahoma" panose="020B0604030504040204" pitchFamily="34" charset="0"/>
              </a:rPr>
              <a:t>Abiel</a:t>
            </a:r>
            <a:r>
              <a:rPr lang="en-US" sz="4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w Cen MT" panose="020B0602020104020603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kumimoji="0" lang="en-US" sz="4400" i="0" u="none" strike="noStrike" kern="1200" normalizeH="0" baseline="0" noProof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Tw Cen MT" panose="020B06020201040206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EE6141-AB5A-4E7B-A525-26C51747AA91}"/>
              </a:ext>
            </a:extLst>
          </p:cNvPr>
          <p:cNvSpPr/>
          <p:nvPr/>
        </p:nvSpPr>
        <p:spPr>
          <a:xfrm>
            <a:off x="0" y="5370286"/>
            <a:ext cx="12192000" cy="1487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759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3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9" dur="3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xit" presetSubtype="4" ac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7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" presetClass="exit" presetSubtype="4" ac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" dur="7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4" grpId="0"/>
      <p:bldP spid="1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8AA9BD-5B28-4BB1-803B-54BB6E1B0DE1}"/>
              </a:ext>
            </a:extLst>
          </p:cNvPr>
          <p:cNvSpPr txBox="1"/>
          <p:nvPr/>
        </p:nvSpPr>
        <p:spPr>
          <a:xfrm>
            <a:off x="2456543" y="209232"/>
            <a:ext cx="72789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W O R K  C Y C L 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D884BCA-1978-49CC-8588-5399D7CABDE7}"/>
              </a:ext>
            </a:extLst>
          </p:cNvPr>
          <p:cNvGrpSpPr/>
          <p:nvPr/>
        </p:nvGrpSpPr>
        <p:grpSpPr>
          <a:xfrm>
            <a:off x="5378756" y="969660"/>
            <a:ext cx="1434489" cy="190500"/>
            <a:chOff x="4679586" y="878988"/>
            <a:chExt cx="1434489" cy="1905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701A590-ABA9-4BD2-BD64-376A4C227798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E53B434-A2A6-4C16-99DD-292CE4FD62C4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EE9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3E5BC96-17A2-4BD5-BA51-10270687E851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EF30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A06ACCC-548D-4873-BD3B-AD3CA2C095B0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1C7C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CBDE4C1-DAF9-476F-B807-27BE954F6C82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6E22B37A-CCC7-4E5B-82F9-79A278CAA082}"/>
              </a:ext>
            </a:extLst>
          </p:cNvPr>
          <p:cNvSpPr/>
          <p:nvPr/>
        </p:nvSpPr>
        <p:spPr>
          <a:xfrm>
            <a:off x="2325485" y="3550834"/>
            <a:ext cx="728158" cy="728158"/>
          </a:xfrm>
          <a:prstGeom prst="ellipse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88C3841-127A-479B-94BD-220B2EDCAB6E}"/>
              </a:ext>
            </a:extLst>
          </p:cNvPr>
          <p:cNvSpPr/>
          <p:nvPr/>
        </p:nvSpPr>
        <p:spPr>
          <a:xfrm>
            <a:off x="3235182" y="3679057"/>
            <a:ext cx="1221014" cy="1221014"/>
          </a:xfrm>
          <a:prstGeom prst="ellipse">
            <a:avLst/>
          </a:prstGeom>
          <a:solidFill>
            <a:srgbClr val="EE9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C59DA09-2750-4F0C-898C-08F0F54C4ACB}"/>
              </a:ext>
            </a:extLst>
          </p:cNvPr>
          <p:cNvSpPr/>
          <p:nvPr/>
        </p:nvSpPr>
        <p:spPr>
          <a:xfrm>
            <a:off x="4551111" y="2757400"/>
            <a:ext cx="1843314" cy="1843314"/>
          </a:xfrm>
          <a:prstGeom prst="ellipse">
            <a:avLst/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9F6674A-9F6A-4ECF-8B1A-B5CD331C63F8}"/>
              </a:ext>
            </a:extLst>
          </p:cNvPr>
          <p:cNvSpPr/>
          <p:nvPr/>
        </p:nvSpPr>
        <p:spPr>
          <a:xfrm>
            <a:off x="6544499" y="3811221"/>
            <a:ext cx="935542" cy="935542"/>
          </a:xfrm>
          <a:prstGeom prst="ellipse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F5A07E2-72FE-479E-9CC4-3AE297809FA7}"/>
              </a:ext>
            </a:extLst>
          </p:cNvPr>
          <p:cNvSpPr/>
          <p:nvPr/>
        </p:nvSpPr>
        <p:spPr>
          <a:xfrm>
            <a:off x="7669871" y="3914913"/>
            <a:ext cx="1371602" cy="137160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678F9E-F68B-47E7-8E99-404218E42B24}"/>
              </a:ext>
            </a:extLst>
          </p:cNvPr>
          <p:cNvSpPr/>
          <p:nvPr/>
        </p:nvSpPr>
        <p:spPr>
          <a:xfrm>
            <a:off x="9029500" y="3418333"/>
            <a:ext cx="977464" cy="977464"/>
          </a:xfrm>
          <a:prstGeom prst="ellipse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A538412-DAB1-4392-B45E-1D392BBFB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0826" y="3199436"/>
            <a:ext cx="1225174" cy="843503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145EB3D-9DE3-4C3A-A338-1543379BBA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44330" y="3764125"/>
            <a:ext cx="571750" cy="28587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7D436CE5-5A4A-4963-8029-751C7F4344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00822" y="4433580"/>
            <a:ext cx="814778" cy="33426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5829194A-80B4-45E0-A0D4-A777A6A829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0412" y="4105549"/>
            <a:ext cx="622302" cy="345263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EA838DD8-E14C-4129-B132-FFB886F5B3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10792" y="3964454"/>
            <a:ext cx="1039942" cy="69329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F04B11EA-63F7-4D22-873D-6922C62419A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28114" y="3756710"/>
            <a:ext cx="322900" cy="354058"/>
          </a:xfrm>
          <a:prstGeom prst="rect">
            <a:avLst/>
          </a:prstGeom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153F4246-CEED-4D1E-87E9-AF831143E541}"/>
              </a:ext>
            </a:extLst>
          </p:cNvPr>
          <p:cNvGrpSpPr/>
          <p:nvPr/>
        </p:nvGrpSpPr>
        <p:grpSpPr>
          <a:xfrm>
            <a:off x="1870684" y="2800395"/>
            <a:ext cx="842445" cy="820793"/>
            <a:chOff x="1812406" y="2946170"/>
            <a:chExt cx="842445" cy="820793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02F08CF-D4D1-4A39-96BE-CB97F61D16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7365" y="2946170"/>
              <a:ext cx="377486" cy="820793"/>
            </a:xfrm>
            <a:prstGeom prst="line">
              <a:avLst/>
            </a:prstGeom>
            <a:ln w="28575">
              <a:solidFill>
                <a:srgbClr val="EF30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5920BBA-8F71-4702-91A3-44392F84AA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12406" y="2954946"/>
              <a:ext cx="471956" cy="0"/>
            </a:xfrm>
            <a:prstGeom prst="line">
              <a:avLst/>
            </a:prstGeom>
            <a:ln w="28575">
              <a:solidFill>
                <a:srgbClr val="EF30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B3BFFE84-C695-4D53-9EB1-6E3F023237F6}"/>
              </a:ext>
            </a:extLst>
          </p:cNvPr>
          <p:cNvGrpSpPr/>
          <p:nvPr/>
        </p:nvGrpSpPr>
        <p:grpSpPr>
          <a:xfrm>
            <a:off x="4442225" y="2049196"/>
            <a:ext cx="979247" cy="712482"/>
            <a:chOff x="4442225" y="2049196"/>
            <a:chExt cx="979247" cy="712482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DB6677B-8513-496A-A326-EDBAA2BA94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99050" y="2049196"/>
              <a:ext cx="322422" cy="712482"/>
            </a:xfrm>
            <a:prstGeom prst="line">
              <a:avLst/>
            </a:prstGeom>
            <a:ln w="28575">
              <a:solidFill>
                <a:srgbClr val="03A1A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003D7FC-94DB-4EDC-95C4-65A5F513BF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42225" y="2051577"/>
              <a:ext cx="666349" cy="0"/>
            </a:xfrm>
            <a:prstGeom prst="line">
              <a:avLst/>
            </a:prstGeom>
            <a:ln w="28575">
              <a:solidFill>
                <a:srgbClr val="03A1A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137FDAE-CE25-40E9-AFD7-49BA1463E3D5}"/>
              </a:ext>
            </a:extLst>
          </p:cNvPr>
          <p:cNvGrpSpPr/>
          <p:nvPr/>
        </p:nvGrpSpPr>
        <p:grpSpPr>
          <a:xfrm flipV="1">
            <a:off x="3031106" y="4872779"/>
            <a:ext cx="782545" cy="821366"/>
            <a:chOff x="1872307" y="2945596"/>
            <a:chExt cx="782545" cy="821366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83C8BAA-87B2-4130-A6CA-1525D506B1D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9965" y="2945884"/>
              <a:ext cx="204887" cy="821078"/>
            </a:xfrm>
            <a:prstGeom prst="line">
              <a:avLst/>
            </a:prstGeom>
            <a:ln w="28575">
              <a:solidFill>
                <a:srgbClr val="EE95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18D836A-5994-457C-AD4E-4304A9FBB1F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72307" y="2945596"/>
              <a:ext cx="589564" cy="0"/>
            </a:xfrm>
            <a:prstGeom prst="line">
              <a:avLst/>
            </a:prstGeom>
            <a:ln w="28575">
              <a:solidFill>
                <a:srgbClr val="EE95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D15C6488-0A8C-4F32-9A4D-7C308D3FB74D}"/>
              </a:ext>
            </a:extLst>
          </p:cNvPr>
          <p:cNvGrpSpPr/>
          <p:nvPr/>
        </p:nvGrpSpPr>
        <p:grpSpPr>
          <a:xfrm flipH="1">
            <a:off x="9518232" y="2271393"/>
            <a:ext cx="723524" cy="1146940"/>
            <a:chOff x="1935298" y="2625841"/>
            <a:chExt cx="723524" cy="1146940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C8692D07-D0C2-4183-8694-C71EC431F9C0}"/>
                </a:ext>
              </a:extLst>
            </p:cNvPr>
            <p:cNvCxnSpPr>
              <a:cxnSpLocks/>
              <a:stCxn id="27" idx="0"/>
            </p:cNvCxnSpPr>
            <p:nvPr/>
          </p:nvCxnSpPr>
          <p:spPr>
            <a:xfrm flipH="1" flipV="1">
              <a:off x="2372947" y="2625841"/>
              <a:ext cx="285875" cy="1146940"/>
            </a:xfrm>
            <a:prstGeom prst="line">
              <a:avLst/>
            </a:prstGeom>
            <a:ln w="28575">
              <a:solidFill>
                <a:srgbClr val="EF30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ECBEC73-955A-442B-8836-D1923312FB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35298" y="2629013"/>
              <a:ext cx="435201" cy="0"/>
            </a:xfrm>
            <a:prstGeom prst="line">
              <a:avLst/>
            </a:prstGeom>
            <a:ln w="28575">
              <a:solidFill>
                <a:srgbClr val="EF30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6E9A218-B141-4BD3-841A-BAB462C9175B}"/>
              </a:ext>
            </a:extLst>
          </p:cNvPr>
          <p:cNvGrpSpPr/>
          <p:nvPr/>
        </p:nvGrpSpPr>
        <p:grpSpPr>
          <a:xfrm flipH="1" flipV="1">
            <a:off x="8284966" y="5251523"/>
            <a:ext cx="743262" cy="539365"/>
            <a:chOff x="1929808" y="3262589"/>
            <a:chExt cx="743262" cy="539365"/>
          </a:xfrm>
        </p:grpSpPr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7309261-EAF4-4065-B34C-74D63998B1F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92240" y="3262589"/>
              <a:ext cx="280830" cy="53936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6F2BC3B5-DB71-4C84-AF89-1684458863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9808" y="3264970"/>
              <a:ext cx="471956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1ACE9A5-0AAC-4005-87FD-533CB273E3AF}"/>
              </a:ext>
            </a:extLst>
          </p:cNvPr>
          <p:cNvGrpSpPr/>
          <p:nvPr/>
        </p:nvGrpSpPr>
        <p:grpSpPr>
          <a:xfrm flipH="1">
            <a:off x="6965184" y="2609852"/>
            <a:ext cx="846110" cy="1297213"/>
            <a:chOff x="1983167" y="2950736"/>
            <a:chExt cx="452864" cy="694309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EBF1710-C0A2-443D-9E66-877BD8FA72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4671" y="2950736"/>
              <a:ext cx="191360" cy="694309"/>
            </a:xfrm>
            <a:prstGeom prst="line">
              <a:avLst/>
            </a:prstGeom>
            <a:ln w="28575">
              <a:solidFill>
                <a:srgbClr val="3857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25F5471-E0F2-4736-A975-B0CD1D80AA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83167" y="2952010"/>
              <a:ext cx="267874" cy="0"/>
            </a:xfrm>
            <a:prstGeom prst="line">
              <a:avLst/>
            </a:prstGeom>
            <a:ln w="28575">
              <a:solidFill>
                <a:srgbClr val="3857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7D06F0A7-DAC2-4C40-B732-014C20C2F6D5}"/>
              </a:ext>
            </a:extLst>
          </p:cNvPr>
          <p:cNvGrpSpPr/>
          <p:nvPr/>
        </p:nvGrpSpPr>
        <p:grpSpPr>
          <a:xfrm>
            <a:off x="223259" y="2287539"/>
            <a:ext cx="1666472" cy="1544457"/>
            <a:chOff x="66260" y="2411599"/>
            <a:chExt cx="1666472" cy="1544457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ECAEFF9-14F9-420B-B81B-1A2D424B5A63}"/>
                </a:ext>
              </a:extLst>
            </p:cNvPr>
            <p:cNvSpPr txBox="1"/>
            <p:nvPr/>
          </p:nvSpPr>
          <p:spPr>
            <a:xfrm>
              <a:off x="1007919" y="2411599"/>
              <a:ext cx="7248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EF3078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01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E7256DD-6317-492A-853D-B93DE998E24A}"/>
                </a:ext>
              </a:extLst>
            </p:cNvPr>
            <p:cNvSpPr txBox="1"/>
            <p:nvPr/>
          </p:nvSpPr>
          <p:spPr>
            <a:xfrm>
              <a:off x="183767" y="2730616"/>
              <a:ext cx="154896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EF3078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Data Search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574B3F8-38B1-4C77-944D-B357C5A8510F}"/>
                </a:ext>
              </a:extLst>
            </p:cNvPr>
            <p:cNvSpPr txBox="1"/>
            <p:nvPr/>
          </p:nvSpPr>
          <p:spPr>
            <a:xfrm>
              <a:off x="66260" y="3032726"/>
              <a:ext cx="16664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Used BigQuery from Google Cloud Services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2804901-3BC3-4B63-B57A-680C61064136}"/>
              </a:ext>
            </a:extLst>
          </p:cNvPr>
          <p:cNvGrpSpPr/>
          <p:nvPr/>
        </p:nvGrpSpPr>
        <p:grpSpPr>
          <a:xfrm>
            <a:off x="830510" y="5029431"/>
            <a:ext cx="2215314" cy="1143905"/>
            <a:chOff x="1161927" y="5072730"/>
            <a:chExt cx="1666472" cy="1026903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D4F678F-40B7-4440-9805-D7FF30FB7FC8}"/>
                </a:ext>
              </a:extLst>
            </p:cNvPr>
            <p:cNvSpPr txBox="1"/>
            <p:nvPr/>
          </p:nvSpPr>
          <p:spPr>
            <a:xfrm>
              <a:off x="2103586" y="5072730"/>
              <a:ext cx="72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EE9524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02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E3B5B3C4-08D7-4F80-905A-16D436C0F2EA}"/>
                </a:ext>
              </a:extLst>
            </p:cNvPr>
            <p:cNvSpPr txBox="1"/>
            <p:nvPr/>
          </p:nvSpPr>
          <p:spPr>
            <a:xfrm>
              <a:off x="1161927" y="5391747"/>
              <a:ext cx="166647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EE9524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Data Cleansing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AA698D6-61E6-47B4-977C-84FC3F7A291F}"/>
                </a:ext>
              </a:extLst>
            </p:cNvPr>
            <p:cNvSpPr txBox="1"/>
            <p:nvPr/>
          </p:nvSpPr>
          <p:spPr>
            <a:xfrm>
              <a:off x="1161927" y="5693857"/>
              <a:ext cx="1666472" cy="331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Pandas helped</a:t>
              </a:r>
              <a:r>
                <a:rPr lang="en-US" dirty="0">
                  <a:latin typeface="Tw Cen MT" panose="020B0602020104020603" pitchFamily="34" charset="0"/>
                </a:rPr>
                <a:t> here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w Cen MT" panose="020B0602020104020603" pitchFamily="34" charset="0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D9DD4B7F-8A71-49A3-BC05-44E26D841E62}"/>
              </a:ext>
            </a:extLst>
          </p:cNvPr>
          <p:cNvGrpSpPr/>
          <p:nvPr/>
        </p:nvGrpSpPr>
        <p:grpSpPr>
          <a:xfrm>
            <a:off x="2342640" y="1493262"/>
            <a:ext cx="2090061" cy="1019374"/>
            <a:chOff x="2686950" y="1552263"/>
            <a:chExt cx="1745751" cy="974031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2359718-1C0E-45C6-99D0-A3CB1814E621}"/>
                </a:ext>
              </a:extLst>
            </p:cNvPr>
            <p:cNvSpPr txBox="1"/>
            <p:nvPr/>
          </p:nvSpPr>
          <p:spPr>
            <a:xfrm>
              <a:off x="3707888" y="1552263"/>
              <a:ext cx="72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3A1A4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03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3347D2D-8F9E-424F-8379-EE81B97BB648}"/>
                </a:ext>
              </a:extLst>
            </p:cNvPr>
            <p:cNvSpPr txBox="1"/>
            <p:nvPr/>
          </p:nvSpPr>
          <p:spPr>
            <a:xfrm>
              <a:off x="2686950" y="1871280"/>
              <a:ext cx="1745751" cy="382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3A1A4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Machine Learning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3509C4E9-4A75-455E-A51D-C315238BC112}"/>
                </a:ext>
              </a:extLst>
            </p:cNvPr>
            <p:cNvSpPr txBox="1"/>
            <p:nvPr/>
          </p:nvSpPr>
          <p:spPr>
            <a:xfrm>
              <a:off x="2766229" y="2173390"/>
              <a:ext cx="1666472" cy="3529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Logistic Regression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3FA3884F-7360-4A10-8B37-C166F2766294}"/>
              </a:ext>
            </a:extLst>
          </p:cNvPr>
          <p:cNvGrpSpPr/>
          <p:nvPr/>
        </p:nvGrpSpPr>
        <p:grpSpPr>
          <a:xfrm>
            <a:off x="10251281" y="1762759"/>
            <a:ext cx="1666472" cy="1267458"/>
            <a:chOff x="10405055" y="2198594"/>
            <a:chExt cx="1666472" cy="1267458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44B1081-28BD-4723-93B6-B3D9F5525EC3}"/>
                </a:ext>
              </a:extLst>
            </p:cNvPr>
            <p:cNvSpPr txBox="1"/>
            <p:nvPr/>
          </p:nvSpPr>
          <p:spPr>
            <a:xfrm>
              <a:off x="10405055" y="2198594"/>
              <a:ext cx="72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EF3078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06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AF0DE8F-4E0D-400F-8691-13BC3C42218F}"/>
                </a:ext>
              </a:extLst>
            </p:cNvPr>
            <p:cNvSpPr txBox="1"/>
            <p:nvPr/>
          </p:nvSpPr>
          <p:spPr>
            <a:xfrm>
              <a:off x="10411006" y="2518364"/>
              <a:ext cx="15940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EF3078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HTML &amp; CSS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0F083849-6FF5-44B6-A966-0E99FE95DD1A}"/>
                </a:ext>
              </a:extLst>
            </p:cNvPr>
            <p:cNvSpPr txBox="1"/>
            <p:nvPr/>
          </p:nvSpPr>
          <p:spPr>
            <a:xfrm>
              <a:off x="10405055" y="2819721"/>
              <a:ext cx="16664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Window to this world</a:t>
              </a: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948E0E04-F6AD-4204-A734-B8A0EC1E885D}"/>
              </a:ext>
            </a:extLst>
          </p:cNvPr>
          <p:cNvGrpSpPr/>
          <p:nvPr/>
        </p:nvGrpSpPr>
        <p:grpSpPr>
          <a:xfrm>
            <a:off x="9035371" y="5259239"/>
            <a:ext cx="1666472" cy="1267458"/>
            <a:chOff x="9146176" y="5273815"/>
            <a:chExt cx="1666472" cy="1267458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DD90853-2F30-480A-A4BC-AF61CA243D4E}"/>
                </a:ext>
              </a:extLst>
            </p:cNvPr>
            <p:cNvSpPr txBox="1"/>
            <p:nvPr/>
          </p:nvSpPr>
          <p:spPr>
            <a:xfrm>
              <a:off x="9146176" y="5273815"/>
              <a:ext cx="72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05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3DF5F7D-8517-4858-B26A-117AEF6AD00D}"/>
                </a:ext>
              </a:extLst>
            </p:cNvPr>
            <p:cNvSpPr txBox="1"/>
            <p:nvPr/>
          </p:nvSpPr>
          <p:spPr>
            <a:xfrm>
              <a:off x="9152127" y="5593585"/>
              <a:ext cx="1387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Flask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17A15540-6995-437A-A59D-F899A6BCCE03}"/>
                </a:ext>
              </a:extLst>
            </p:cNvPr>
            <p:cNvSpPr txBox="1"/>
            <p:nvPr/>
          </p:nvSpPr>
          <p:spPr>
            <a:xfrm>
              <a:off x="9146176" y="5894942"/>
              <a:ext cx="16664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Technology to stick all these</a:t>
              </a: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4B33EF84-99D9-4E3D-98A7-243B4B204E8F}"/>
              </a:ext>
            </a:extLst>
          </p:cNvPr>
          <p:cNvGrpSpPr/>
          <p:nvPr/>
        </p:nvGrpSpPr>
        <p:grpSpPr>
          <a:xfrm>
            <a:off x="7840984" y="2085925"/>
            <a:ext cx="1666472" cy="1544457"/>
            <a:chOff x="7840984" y="2085925"/>
            <a:chExt cx="1666472" cy="1544457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3E41AE78-9E30-4CD4-9440-DE30C5519E6F}"/>
                </a:ext>
              </a:extLst>
            </p:cNvPr>
            <p:cNvSpPr txBox="1"/>
            <p:nvPr/>
          </p:nvSpPr>
          <p:spPr>
            <a:xfrm>
              <a:off x="7840984" y="2085925"/>
              <a:ext cx="72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385723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04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BF60901-7459-4FFF-BFAB-332F5872E18A}"/>
                </a:ext>
              </a:extLst>
            </p:cNvPr>
            <p:cNvSpPr txBox="1"/>
            <p:nvPr/>
          </p:nvSpPr>
          <p:spPr>
            <a:xfrm>
              <a:off x="7846935" y="2405695"/>
              <a:ext cx="1387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85723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Tableau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7989F52C-1D2B-46E2-A985-77707A7510FC}"/>
                </a:ext>
              </a:extLst>
            </p:cNvPr>
            <p:cNvSpPr txBox="1"/>
            <p:nvPr/>
          </p:nvSpPr>
          <p:spPr>
            <a:xfrm>
              <a:off x="7840984" y="2707052"/>
              <a:ext cx="16664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Data visualization and analytics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243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3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9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2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1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7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3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900"/>
                            </p:stCondLst>
                            <p:childTnLst>
                              <p:par>
                                <p:cTn id="61" presetID="22" presetClass="entr" presetSubtype="2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1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700"/>
                            </p:stCondLst>
                            <p:childTnLst>
                              <p:par>
                                <p:cTn id="77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30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900"/>
                            </p:stCondLst>
                            <p:childTnLst>
                              <p:par>
                                <p:cTn id="87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10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7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1300"/>
                            </p:stCondLst>
                            <p:childTnLst>
                              <p:par>
                                <p:cTn id="109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1900"/>
                            </p:stCondLst>
                            <p:childTnLst>
                              <p:par>
                                <p:cTn id="115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1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3100"/>
                            </p:stCondLst>
                            <p:childTnLst>
                              <p:par>
                                <p:cTn id="127" presetID="2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3700"/>
                            </p:stCondLst>
                            <p:childTnLst>
                              <p:par>
                                <p:cTn id="131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DC511-4689-4612-A9EE-FA114ED9AF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627"/>
            <a:ext cx="9297798" cy="840661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EF3078"/>
                </a:solidFill>
                <a:latin typeface="Tw Cen MT" panose="020B0602020104020603" pitchFamily="34" charset="0"/>
                <a:ea typeface="+mn-ea"/>
                <a:cs typeface="+mn-cs"/>
              </a:rPr>
              <a:t>Finding the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D657B2-41F3-4872-A555-36135CC15C6E}"/>
              </a:ext>
            </a:extLst>
          </p:cNvPr>
          <p:cNvSpPr txBox="1"/>
          <p:nvPr/>
        </p:nvSpPr>
        <p:spPr>
          <a:xfrm>
            <a:off x="671120" y="1140903"/>
            <a:ext cx="88850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Kaggle data source let us to Google Cloud Services.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Pulled data for each year since 1990.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Over 21 million rows of data , is narrowed to 11 states resulting in 8 million rows.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A63DBD-1E9A-4BE2-8950-C24E88D833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181" y="157627"/>
            <a:ext cx="2058667" cy="2058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B9CE28-AFE0-4E95-97DE-E7CCB99725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42" y="2759138"/>
            <a:ext cx="10963537" cy="343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8119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824C1EF-DC86-4AD4-A9FA-7F64E97618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86096"/>
            <a:ext cx="9144000" cy="832272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EF3078"/>
                </a:solidFill>
                <a:latin typeface="Tw Cen MT" panose="020B0602020104020603" pitchFamily="34" charset="0"/>
                <a:ea typeface="+mn-ea"/>
                <a:cs typeface="+mn-cs"/>
              </a:rPr>
              <a:t>Data</a:t>
            </a:r>
            <a:r>
              <a:rPr lang="en-US" b="1" dirty="0">
                <a:solidFill>
                  <a:srgbClr val="FF5969"/>
                </a:solidFill>
              </a:rPr>
              <a:t> </a:t>
            </a:r>
            <a:r>
              <a:rPr lang="en-US" dirty="0">
                <a:solidFill>
                  <a:srgbClr val="EF3078"/>
                </a:solidFill>
                <a:latin typeface="Tw Cen MT" panose="020B0602020104020603" pitchFamily="34" charset="0"/>
                <a:ea typeface="+mn-ea"/>
                <a:cs typeface="+mn-cs"/>
              </a:rPr>
              <a:t>Cleansing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FC93CF-D19E-4242-87BD-4E0D0FB43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66975" cy="18478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7448C61-2B65-427A-9529-D74A92266E95}"/>
              </a:ext>
            </a:extLst>
          </p:cNvPr>
          <p:cNvSpPr txBox="1"/>
          <p:nvPr/>
        </p:nvSpPr>
        <p:spPr>
          <a:xfrm>
            <a:off x="1451295" y="3028428"/>
            <a:ext cx="775208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Combine tables from each year for 29 years.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Removed null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Limited data to MO for Machine Learning.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Exported Data to SQLite.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F1E2716-80B1-4653-99CC-779F188583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6850" y="5391150"/>
            <a:ext cx="310515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12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8A3C89-2E68-4FFE-BDE1-60DD57A3B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0786" y="602245"/>
            <a:ext cx="8386194" cy="110910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F3078"/>
                </a:solidFill>
                <a:latin typeface="Tw Cen MT" panose="020B0602020104020603" pitchFamily="34" charset="0"/>
                <a:ea typeface="+mn-ea"/>
                <a:cs typeface="+mn-cs"/>
              </a:rPr>
              <a:t>Machine</a:t>
            </a:r>
            <a:r>
              <a:rPr lang="en-US" b="1" dirty="0"/>
              <a:t> </a:t>
            </a:r>
            <a:r>
              <a:rPr lang="en-US" dirty="0">
                <a:solidFill>
                  <a:srgbClr val="EF3078"/>
                </a:solidFill>
                <a:latin typeface="Tw Cen MT" panose="020B0602020104020603" pitchFamily="34" charset="0"/>
                <a:ea typeface="+mn-ea"/>
                <a:cs typeface="+mn-cs"/>
              </a:rPr>
              <a:t>Learning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D4448B-AD4A-4D03-AC26-E0FCC10C4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1707" y="3429000"/>
            <a:ext cx="3730293" cy="3429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910987-FA12-4C00-B5E9-FCFB07FC6C8F}"/>
              </a:ext>
            </a:extLst>
          </p:cNvPr>
          <p:cNvSpPr txBox="1"/>
          <p:nvPr/>
        </p:nvSpPr>
        <p:spPr>
          <a:xfrm>
            <a:off x="1411572" y="1917398"/>
            <a:ext cx="777456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Regression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Latitude and longitude is used to identify location.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Month and Day to narrow down.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To predict Rainfall on any given day.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Accuracy is 70%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Saved the model using </a:t>
            </a:r>
            <a:r>
              <a:rPr lang="en-US" sz="2800" dirty="0" err="1"/>
              <a:t>joblib</a:t>
            </a:r>
            <a:r>
              <a:rPr lang="en-US" sz="2800" dirty="0"/>
              <a:t> module</a:t>
            </a:r>
          </a:p>
        </p:txBody>
      </p:sp>
    </p:spTree>
    <p:extLst>
      <p:ext uri="{BB962C8B-B14F-4D97-AF65-F5344CB8AC3E}">
        <p14:creationId xmlns:p14="http://schemas.microsoft.com/office/powerpoint/2010/main" val="375390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3D1EEC-E57A-4E90-9E4E-C69D64FC32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9717" y="358965"/>
            <a:ext cx="9144000" cy="96649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F3078"/>
                </a:solidFill>
                <a:latin typeface="Tw Cen MT" panose="020B0602020104020603" pitchFamily="34" charset="0"/>
                <a:ea typeface="+mn-ea"/>
                <a:cs typeface="+mn-cs"/>
              </a:rPr>
              <a:t>Tableau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8F9402-613F-45E0-9805-CAE77A7CE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380" y="5469403"/>
            <a:ext cx="3495675" cy="13049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8E6CCC-7E02-469A-914A-FD5434937750}"/>
              </a:ext>
            </a:extLst>
          </p:cNvPr>
          <p:cNvSpPr txBox="1"/>
          <p:nvPr/>
        </p:nvSpPr>
        <p:spPr>
          <a:xfrm>
            <a:off x="2399251" y="2130804"/>
            <a:ext cx="830259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Used Tableau to map weather stations in all 11 states.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 millions rows in total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300k in Missouri alone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Lots of calculated fields.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Trends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2874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C5CB88-8ABE-402D-96C3-D4DC753157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1453" y="275075"/>
            <a:ext cx="3129094" cy="1201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F3078"/>
                </a:solidFill>
                <a:latin typeface="Tw Cen MT" panose="020B0602020104020603" pitchFamily="34" charset="0"/>
                <a:ea typeface="+mn-ea"/>
                <a:cs typeface="+mn-cs"/>
              </a:rPr>
              <a:t>Flask</a:t>
            </a:r>
            <a:endParaRPr lang="en-US" sz="5400" dirty="0">
              <a:solidFill>
                <a:srgbClr val="EF3078"/>
              </a:solidFill>
              <a:latin typeface="Tw Cen MT" panose="020B0602020104020603" pitchFamily="34" charset="0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869DFA-4D88-4A2F-B589-6BDC669EF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7690" y="5188460"/>
            <a:ext cx="3028950" cy="151447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C6E6F23-AC99-43B1-8EAA-E73ED749E4A2}"/>
              </a:ext>
            </a:extLst>
          </p:cNvPr>
          <p:cNvSpPr/>
          <p:nvPr/>
        </p:nvSpPr>
        <p:spPr>
          <a:xfrm>
            <a:off x="2001078" y="1915732"/>
            <a:ext cx="881269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Connected the SQLite database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Loaded Machine Learning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Created endpoints to render 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Retrieved user data from request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Used D3 </a:t>
            </a:r>
            <a:r>
              <a:rPr lang="en-US" sz="2800" dirty="0" err="1"/>
              <a:t>Javascript</a:t>
            </a:r>
            <a:r>
              <a:rPr lang="en-US" sz="2800" dirty="0"/>
              <a:t> to update Weather Card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6886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79BBC6-16EE-49CD-BA55-BEBA3B15E9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3383" y="451244"/>
            <a:ext cx="6985233" cy="105038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F3078"/>
                </a:solidFill>
                <a:latin typeface="Tw Cen MT" panose="020B0602020104020603" pitchFamily="34" charset="0"/>
                <a:ea typeface="+mn-ea"/>
                <a:cs typeface="+mn-cs"/>
              </a:rPr>
              <a:t>HTML</a:t>
            </a:r>
            <a:r>
              <a:rPr lang="en-US" b="1" dirty="0"/>
              <a:t> </a:t>
            </a:r>
            <a:r>
              <a:rPr lang="en-US" dirty="0">
                <a:solidFill>
                  <a:srgbClr val="EF3078"/>
                </a:solidFill>
                <a:latin typeface="Tw Cen MT" panose="020B0602020104020603" pitchFamily="34" charset="0"/>
                <a:ea typeface="+mn-ea"/>
                <a:cs typeface="+mn-cs"/>
              </a:rPr>
              <a:t>&amp; CSS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0D008D-CC1C-458F-8953-68277D1A7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66975" cy="18478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F84F8A-7019-4205-82BA-47F2447E46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775" y="4324350"/>
            <a:ext cx="1800225" cy="25336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21323ED-93A2-4805-BC8E-4C74393E8402}"/>
              </a:ext>
            </a:extLst>
          </p:cNvPr>
          <p:cNvSpPr txBox="1"/>
          <p:nvPr/>
        </p:nvSpPr>
        <p:spPr>
          <a:xfrm>
            <a:off x="2877424" y="2642532"/>
            <a:ext cx="7386509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Created web pages to display our findings.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Embedded Tableau.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Embedded Machine learning interactive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Worked with CSS for fonts and display.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45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6BE3212-C5FA-492C-A6E1-BA0075337C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Autofit/>
          </a:bodyPr>
          <a:lstStyle/>
          <a:p>
            <a:r>
              <a:rPr lang="en-US" sz="17900" dirty="0">
                <a:solidFill>
                  <a:srgbClr val="FF5969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381536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1955</TotalTime>
  <Words>266</Words>
  <Application>Microsoft Office PowerPoint</Application>
  <PresentationFormat>Widescreen</PresentationFormat>
  <Paragraphs>60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Tw Cen MT</vt:lpstr>
      <vt:lpstr>Office Theme</vt:lpstr>
      <vt:lpstr>1_Office Theme</vt:lpstr>
      <vt:lpstr>PowerPoint Presentation</vt:lpstr>
      <vt:lpstr>PowerPoint Presentation</vt:lpstr>
      <vt:lpstr>Finding the data</vt:lpstr>
      <vt:lpstr>Data Cleansing</vt:lpstr>
      <vt:lpstr>Machine Learning</vt:lpstr>
      <vt:lpstr>Tableau</vt:lpstr>
      <vt:lpstr>Flask</vt:lpstr>
      <vt:lpstr>HTML &amp; CSS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Nahid Ahmed</dc:creator>
  <cp:lastModifiedBy>Brandon Coleman</cp:lastModifiedBy>
  <cp:revision>69</cp:revision>
  <dcterms:created xsi:type="dcterms:W3CDTF">2019-01-20T11:26:41Z</dcterms:created>
  <dcterms:modified xsi:type="dcterms:W3CDTF">2019-10-05T19:48:57Z</dcterms:modified>
</cp:coreProperties>
</file>

<file path=docProps/thumbnail.jpeg>
</file>